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1"/>
  </p:notesMasterIdLst>
  <p:handoutMasterIdLst>
    <p:handoutMasterId r:id="rId22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73" r:id="rId12"/>
    <p:sldId id="265" r:id="rId13"/>
    <p:sldId id="266" r:id="rId14"/>
    <p:sldId id="267" r:id="rId15"/>
    <p:sldId id="268" r:id="rId16"/>
    <p:sldId id="269" r:id="rId17"/>
    <p:sldId id="270" r:id="rId18"/>
    <p:sldId id="272" r:id="rId19"/>
    <p:sldId id="271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6D6"/>
    <a:srgbClr val="972D83"/>
    <a:srgbClr val="A14D33"/>
    <a:srgbClr val="2F387F"/>
    <a:srgbClr val="4B3681"/>
    <a:srgbClr val="E1C400"/>
    <a:srgbClr val="008891"/>
    <a:srgbClr val="A5CA1A"/>
    <a:srgbClr val="6B8689"/>
    <a:srgbClr val="EBD3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56" autoAdjust="0"/>
    <p:restoredTop sz="85507" autoAdjust="0"/>
  </p:normalViewPr>
  <p:slideViewPr>
    <p:cSldViewPr snapToGrid="0" snapToObjects="1">
      <p:cViewPr varScale="1">
        <p:scale>
          <a:sx n="129" d="100"/>
          <a:sy n="129" d="100"/>
        </p:scale>
        <p:origin x="132" y="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5/11/2020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C5A989-4AA1-E441-BD87-B2998961218A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C3AA0-0127-1F48-84B6-5EC0961FA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34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Ogh5uUqcgc&amp;t=61s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 from python 2 to python 3 ---&gt; https://learntocodewith.me/programming/python/python-2-vs-python-3/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C3AA0-0127-1F48-84B6-5EC0961FA8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60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https://www.youtube.com/watch?v=aOgh5uUqcgc&amp;t=61s</a:t>
            </a:r>
            <a:r>
              <a:rPr lang="en-US" dirty="0"/>
              <a:t> you’ll thank me later XD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C3AA0-0127-1F48-84B6-5EC0961FA8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47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72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583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7433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3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Afbeelding 2" descr="TUDelft_LogoZWAR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4663753"/>
            <a:ext cx="1104294" cy="323006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3990281" y="41865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5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62A2416-1570-3849-86F9-07F78746E1B2}" type="datetimeFigureOut">
              <a:rPr lang="en-US" smtClean="0"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832CF66-B496-874C-8E08-71A5E0622B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9144000" cy="51434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5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emf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4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72404" y="205979"/>
            <a:ext cx="709051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404" y="1200150"/>
            <a:ext cx="7090513" cy="3615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Afbeelding 8" descr="TUDelft_LogoZWART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1"/>
            <a:ext cx="1104294" cy="4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91FB6-E452-41B6-95F3-99285EFBEE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Software Management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D929AF-FA83-4AAF-BCAB-4860386724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Suyash Shrestha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212366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EA7E74F-1637-4741-92F2-A8A8876B0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696" y="100774"/>
            <a:ext cx="2167304" cy="24709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05C3C1-257A-43D2-8678-18CE9AFE6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Coding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89CFA-2979-426A-9AC2-389B5B3DE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clone repos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D11D2B-1F18-4580-8941-35317F538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556" y="1348126"/>
            <a:ext cx="5688058" cy="3190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4B227F-B247-4CDE-A6C3-D628C626D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190" y="2468671"/>
            <a:ext cx="4247263" cy="12371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D62AA5-1A0D-43DB-A79B-E5D2DEEC3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1688" y="1496102"/>
            <a:ext cx="5579534" cy="31901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358FB0-B3EF-4AF2-BA2A-BA7A089D2F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7488" y="976210"/>
            <a:ext cx="7019297" cy="393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83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EA7E74F-1637-4741-92F2-A8A8876B0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696" y="100774"/>
            <a:ext cx="2167304" cy="24709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05C3C1-257A-43D2-8678-18CE9AFE6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Coding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89CFA-2979-426A-9AC2-389B5B3DE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Fetch/Pull (Git bash)</a:t>
            </a:r>
          </a:p>
          <a:p>
            <a:r>
              <a:rPr lang="en-US" dirty="0"/>
              <a:t>Always Pull before editing 					(and before committing)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595597-D228-448F-806E-8F37F5E4C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118" y="1757466"/>
            <a:ext cx="3428191" cy="33146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FD1259-8A18-4C51-BCA4-29923AC33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60" y="2647180"/>
            <a:ext cx="3904346" cy="5314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324C58-388C-411B-8F68-B3A1D17D9A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3460" y="3178635"/>
            <a:ext cx="3904346" cy="34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78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EA7E74F-1637-4741-92F2-A8A8876B0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696" y="100774"/>
            <a:ext cx="2167304" cy="24709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05C3C1-257A-43D2-8678-18CE9AFE6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Coding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89CFA-2979-426A-9AC2-389B5B3DE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Commit/Push (Git bash)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595597-D228-448F-806E-8F37F5E4C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90" y="1657303"/>
            <a:ext cx="3428191" cy="33146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12988A-C4E4-44CD-9FAF-A02181EA5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7132" y="1867892"/>
            <a:ext cx="3925425" cy="11033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52CE6D-D573-4CC6-9035-E4FFA2AF3F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7132" y="2971254"/>
            <a:ext cx="3925425" cy="729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0C4F55-66B8-40B1-8710-04C9DD7F9D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7132" y="3655025"/>
            <a:ext cx="3925425" cy="112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8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EA7E74F-1637-4741-92F2-A8A8876B0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696" y="100774"/>
            <a:ext cx="2167304" cy="24709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05C3C1-257A-43D2-8678-18CE9AFE6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Coding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89CFA-2979-426A-9AC2-389B5B3DE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Fetch/Pull (Git desktop)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7D25B3-5C87-4A16-B223-6BA08B67C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278" y="0"/>
            <a:ext cx="734872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83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EA7E74F-1637-4741-92F2-A8A8876B0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696" y="100774"/>
            <a:ext cx="2167304" cy="24709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05C3C1-257A-43D2-8678-18CE9AFE6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Coding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89CFA-2979-426A-9AC2-389B5B3DE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Commit/Push(Git desktop)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00E075-28B3-44F9-AA60-AFCDE39BB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456" y="0"/>
            <a:ext cx="7347857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CD9987-6571-4D29-8FB3-523F1EE00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943" y="0"/>
            <a:ext cx="7283627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190F6B-A584-41C2-ACA3-4A880C994E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907" y="0"/>
            <a:ext cx="730569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EA7E74F-1637-4741-92F2-A8A8876B0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696" y="100774"/>
            <a:ext cx="2167304" cy="24709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05C3C1-257A-43D2-8678-18CE9AFE6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Coding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89CFA-2979-426A-9AC2-389B5B3DE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</a:t>
            </a:r>
            <a:r>
              <a:rPr lang="en-US" b="1" u="sng" dirty="0"/>
              <a:t>Pull before editing </a:t>
            </a:r>
          </a:p>
          <a:p>
            <a:pPr marL="0" indent="0">
              <a:buNone/>
            </a:pPr>
            <a:r>
              <a:rPr lang="en-US" dirty="0"/>
              <a:t>				</a:t>
            </a:r>
            <a:r>
              <a:rPr lang="en-US" b="1" u="sng" dirty="0"/>
              <a:t>or committing!!</a:t>
            </a:r>
          </a:p>
          <a:p>
            <a:r>
              <a:rPr lang="en-US" dirty="0"/>
              <a:t>Version Conflicts</a:t>
            </a:r>
          </a:p>
          <a:p>
            <a:pPr lvl="1"/>
            <a:r>
              <a:rPr lang="en-US" dirty="0"/>
              <a:t>When do they happen?</a:t>
            </a:r>
          </a:p>
          <a:p>
            <a:pPr lvl="2"/>
            <a:r>
              <a:rPr lang="en-US" dirty="0"/>
              <a:t>When 2 or more people edit 					     the same </a:t>
            </a:r>
            <a:r>
              <a:rPr lang="en-US" b="1" u="sng" dirty="0"/>
              <a:t>Line Of Code</a:t>
            </a:r>
            <a:r>
              <a:rPr lang="en-US" b="1" dirty="0"/>
              <a:t>!</a:t>
            </a: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2214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5C3C1-257A-43D2-8678-18CE9AFE6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Coding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89CFA-2979-426A-9AC2-389B5B3DE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FAQ and Common fears:</a:t>
            </a:r>
          </a:p>
          <a:p>
            <a:pPr lvl="1"/>
            <a:r>
              <a:rPr lang="en-US" dirty="0"/>
              <a:t>If I pull, will my changes be overwritten?</a:t>
            </a:r>
          </a:p>
          <a:p>
            <a:pPr lvl="2"/>
            <a:r>
              <a:rPr lang="en-US" b="1" dirty="0"/>
              <a:t>NO</a:t>
            </a:r>
            <a:r>
              <a:rPr lang="en-US" dirty="0"/>
              <a:t>. Git will merge your changes</a:t>
            </a:r>
          </a:p>
          <a:p>
            <a:pPr lvl="1"/>
            <a:r>
              <a:rPr lang="en-US" dirty="0"/>
              <a:t>Can I undo my commit?</a:t>
            </a:r>
          </a:p>
          <a:p>
            <a:pPr lvl="2"/>
            <a:r>
              <a:rPr lang="en-US" dirty="0"/>
              <a:t>Yes, but let me know of it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50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5C3C1-257A-43D2-8678-18CE9AFE6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89CFA-2979-426A-9AC2-389B5B3DE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Python 3 in IDE of preference</a:t>
            </a:r>
          </a:p>
          <a:p>
            <a:r>
              <a:rPr lang="en-US" dirty="0"/>
              <a:t>Comment your code and make it readable</a:t>
            </a:r>
          </a:p>
          <a:p>
            <a:r>
              <a:rPr lang="en-US" dirty="0"/>
              <a:t>Using Git, Fetch/Pull and Commit/Push</a:t>
            </a:r>
          </a:p>
          <a:p>
            <a:r>
              <a:rPr lang="en-US" dirty="0"/>
              <a:t>Always </a:t>
            </a:r>
            <a:r>
              <a:rPr lang="en-US" b="1" u="sng" dirty="0"/>
              <a:t>Pull before editing or committing!!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107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3FC75-0B1B-474F-B999-ED3C6965E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106" y="1980673"/>
            <a:ext cx="7106464" cy="857250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159285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CBB2B-8438-42E8-8A82-96D059490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8E15D-287A-45AD-8C62-044297D50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discussion about coding</a:t>
            </a:r>
          </a:p>
          <a:p>
            <a:r>
              <a:rPr lang="en-US" dirty="0"/>
              <a:t>Collaborative coding using Git</a:t>
            </a:r>
          </a:p>
          <a:p>
            <a:r>
              <a:rPr lang="en-US" dirty="0"/>
              <a:t>Summary and examples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40830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83B52-31BA-4BF9-A02D-95E8DBDF1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discussion about coding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D4BE2-C63D-4273-B4E5-A4D49FE60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Alternative to coding</a:t>
            </a:r>
          </a:p>
          <a:p>
            <a:r>
              <a:rPr lang="en-US" dirty="0"/>
              <a:t>Python 3</a:t>
            </a:r>
          </a:p>
          <a:p>
            <a:r>
              <a:rPr lang="en-US" dirty="0"/>
              <a:t>IDEs:</a:t>
            </a:r>
          </a:p>
          <a:p>
            <a:pPr lvl="1"/>
            <a:r>
              <a:rPr lang="en-US" dirty="0"/>
              <a:t>Visual Studio 2017</a:t>
            </a:r>
          </a:p>
          <a:p>
            <a:pPr lvl="1"/>
            <a:r>
              <a:rPr lang="en-US" dirty="0"/>
              <a:t>Visual Studio code</a:t>
            </a:r>
          </a:p>
          <a:p>
            <a:pPr lvl="1"/>
            <a:r>
              <a:rPr lang="en-US" dirty="0"/>
              <a:t>Spyder</a:t>
            </a:r>
          </a:p>
          <a:p>
            <a:pPr lvl="1"/>
            <a:r>
              <a:rPr lang="en-US" dirty="0"/>
              <a:t>IDLE</a:t>
            </a:r>
          </a:p>
          <a:p>
            <a:endParaRPr lang="en-US" dirty="0"/>
          </a:p>
          <a:p>
            <a:endParaRPr lang="en-NL" dirty="0"/>
          </a:p>
        </p:txBody>
      </p:sp>
      <p:pic>
        <p:nvPicPr>
          <p:cNvPr id="1026" name="Picture 2" descr="MS Excel: werkbladen bekijken, bewerken en maken - Apps op Google Play">
            <a:extLst>
              <a:ext uri="{FF2B5EF4-FFF2-40B4-BE49-F238E27FC236}">
                <a16:creationId xmlns:a16="http://schemas.microsoft.com/office/drawing/2014/main" id="{6FF66A8B-6BDB-46FA-918A-0A3476A14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558" y="871635"/>
            <a:ext cx="1725168" cy="172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ngineer doing hand calculations on a calculation sheet, with a ...">
            <a:extLst>
              <a:ext uri="{FF2B5EF4-FFF2-40B4-BE49-F238E27FC236}">
                <a16:creationId xmlns:a16="http://schemas.microsoft.com/office/drawing/2014/main" id="{12FE5613-1974-4EF5-8FC6-0ED7D5465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501" y="953222"/>
            <a:ext cx="1900295" cy="139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ogrammeertaal Python: 3 veelgestelde vragen – Fast Lane Blog ...">
            <a:extLst>
              <a:ext uri="{FF2B5EF4-FFF2-40B4-BE49-F238E27FC236}">
                <a16:creationId xmlns:a16="http://schemas.microsoft.com/office/drawing/2014/main" id="{84887C64-93D1-4836-BFA6-BF7DE2FCD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338" y="2276856"/>
            <a:ext cx="1840230" cy="184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98FFF4-FC26-4B04-A2ED-ACA079E14F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5253" y="2398541"/>
            <a:ext cx="2964437" cy="20575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83A711-0EE4-4A2F-B375-A4046741A5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5253" y="2423596"/>
            <a:ext cx="2918713" cy="2080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5264D5-C54B-4710-9F09-04D987B8A0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5253" y="2545526"/>
            <a:ext cx="2964437" cy="19356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FFB9F0-0DA9-42E4-919A-AECA12A6C2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5253" y="2487545"/>
            <a:ext cx="3199420" cy="198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6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2F2F0-514B-427F-A93F-14E5A2230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discussion about coding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2B9C3-E41D-4216-906E-BB816D8E3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Commenting your code</a:t>
            </a:r>
            <a:endParaRPr lang="en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FE99E2-06A9-4B45-A8F7-4F7B1CD4C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06" y="0"/>
            <a:ext cx="745478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12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8B91E-7A75-467F-9180-A71BB66A4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discussion about coding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282E6-04CC-4E64-B41D-C940F8FB4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Tips for coding:</a:t>
            </a:r>
          </a:p>
          <a:p>
            <a:pPr lvl="1"/>
            <a:r>
              <a:rPr lang="en-US" dirty="0"/>
              <a:t>Logical variable names</a:t>
            </a:r>
          </a:p>
          <a:p>
            <a:pPr lvl="1"/>
            <a:r>
              <a:rPr lang="en-US" dirty="0"/>
              <a:t>Vector and matrix based operations</a:t>
            </a:r>
          </a:p>
          <a:p>
            <a:pPr lvl="1"/>
            <a:r>
              <a:rPr lang="en-US" dirty="0"/>
              <a:t>avoid making empty lists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AA5279-1D5F-433B-96A9-5E63364C3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14" y="14861"/>
            <a:ext cx="8093141" cy="27434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441E61-E9E7-4987-BB52-E14F47E5A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517" y="1293642"/>
            <a:ext cx="2842506" cy="3276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4F6F69-3ADE-4D4C-AB3D-20AD773F0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514" y="2346652"/>
            <a:ext cx="8176969" cy="27129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2251FC-927F-4A37-8980-8516273F93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1448" y="3653765"/>
            <a:ext cx="2766300" cy="289585"/>
          </a:xfrm>
          <a:prstGeom prst="rect">
            <a:avLst/>
          </a:prstGeom>
        </p:spPr>
      </p:pic>
      <p:pic>
        <p:nvPicPr>
          <p:cNvPr id="1026" name="Picture 2" descr="Stonk variants | Surreal Memes Wiki | Fandom">
            <a:extLst>
              <a:ext uri="{FF2B5EF4-FFF2-40B4-BE49-F238E27FC236}">
                <a16:creationId xmlns:a16="http://schemas.microsoft.com/office/drawing/2014/main" id="{333CD66C-D2CD-4297-9700-E0960885E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3" y="633413"/>
            <a:ext cx="5743575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6F543-8106-48CA-B1A5-AB3018C51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Coding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588DA-715D-4638-A7A9-086BF3DAC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Group division</a:t>
            </a:r>
          </a:p>
          <a:p>
            <a:r>
              <a:rPr lang="en-US" dirty="0"/>
              <a:t>Git and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Git </a:t>
            </a:r>
            <a:r>
              <a:rPr lang="en-US" dirty="0">
                <a:sym typeface="Wingdings" panose="05000000000000000000" pitchFamily="2" charset="2"/>
              </a:rPr>
              <a:t> Version Control System</a:t>
            </a: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Github</a:t>
            </a:r>
            <a:r>
              <a:rPr lang="en-US" dirty="0">
                <a:sym typeface="Wingdings" panose="05000000000000000000" pitchFamily="2" charset="2"/>
              </a:rPr>
              <a:t>  Online Service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D825C9-E171-4314-AD83-1AD86A844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592" y="0"/>
            <a:ext cx="73544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94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EEC4F-4912-4EE9-8533-1199B8373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Coding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61D4A-5023-4DD6-BD00-AC362A4B6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Repos organization</a:t>
            </a:r>
          </a:p>
          <a:p>
            <a:r>
              <a:rPr lang="en-US" dirty="0"/>
              <a:t>Adding .</a:t>
            </a:r>
            <a:r>
              <a:rPr lang="en-US" dirty="0" err="1"/>
              <a:t>py</a:t>
            </a:r>
            <a:r>
              <a:rPr lang="en-US" dirty="0"/>
              <a:t> files and folders</a:t>
            </a:r>
          </a:p>
          <a:p>
            <a:r>
              <a:rPr lang="en-US" dirty="0"/>
              <a:t>Deleting done </a:t>
            </a:r>
            <a:r>
              <a:rPr lang="en-US" b="1" dirty="0"/>
              <a:t>only by me!!</a:t>
            </a:r>
            <a:endParaRPr lang="en-NL" b="1" dirty="0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D7BA6057-44E7-4150-9458-4C0A70F62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786" y="0"/>
            <a:ext cx="2429214" cy="38010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F4F61D-7CB7-421A-8A4D-BC0A5D31A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66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EA7E74F-1637-4741-92F2-A8A8876B0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003" y="100774"/>
            <a:ext cx="4422997" cy="50427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05C3C1-257A-43D2-8678-18CE9AFE6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Coding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89CFA-2979-426A-9AC2-389B5B3DE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Git and </a:t>
            </a:r>
            <a:r>
              <a:rPr lang="en-US" dirty="0" err="1"/>
              <a:t>Github</a:t>
            </a:r>
            <a:r>
              <a:rPr lang="en-US" dirty="0"/>
              <a:t> works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24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5C3C1-257A-43D2-8678-18CE9AFE6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Coding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89CFA-2979-426A-9AC2-389B5B3DE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use Git</a:t>
            </a:r>
          </a:p>
          <a:p>
            <a:pPr lvl="1"/>
            <a:r>
              <a:rPr lang="en-US" dirty="0"/>
              <a:t>Git bash</a:t>
            </a:r>
          </a:p>
          <a:p>
            <a:pPr lvl="1"/>
            <a:r>
              <a:rPr lang="en-US" dirty="0"/>
              <a:t>Git desktop</a:t>
            </a:r>
          </a:p>
          <a:p>
            <a:pPr lvl="1"/>
            <a:r>
              <a:rPr lang="en-US" dirty="0"/>
              <a:t>(Visual Studio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extention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F9CDDD-9F64-451D-A60B-2D52E1AF1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495" y="1630814"/>
            <a:ext cx="4637530" cy="10070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3B4607-AEE3-466C-8BA8-5F722BE78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278" y="0"/>
            <a:ext cx="734872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603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6308</TotalTime>
  <Words>293</Words>
  <Application>Microsoft Office PowerPoint</Application>
  <PresentationFormat>On-screen Show (16:9)</PresentationFormat>
  <Paragraphs>70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Tahoma</vt:lpstr>
      <vt:lpstr>Office Theme</vt:lpstr>
      <vt:lpstr>Custom Design</vt:lpstr>
      <vt:lpstr>Software Management</vt:lpstr>
      <vt:lpstr>Content</vt:lpstr>
      <vt:lpstr>General discussion about coding</vt:lpstr>
      <vt:lpstr>General discussion about coding</vt:lpstr>
      <vt:lpstr>General discussion about coding</vt:lpstr>
      <vt:lpstr>Collaborative Coding</vt:lpstr>
      <vt:lpstr>Collaborative Coding</vt:lpstr>
      <vt:lpstr>Collaborative Coding</vt:lpstr>
      <vt:lpstr>Collaborative Coding</vt:lpstr>
      <vt:lpstr>Collaborative Coding</vt:lpstr>
      <vt:lpstr>Collaborative Coding</vt:lpstr>
      <vt:lpstr>Collaborative Coding</vt:lpstr>
      <vt:lpstr>Collaborative Coding</vt:lpstr>
      <vt:lpstr>Collaborative Coding</vt:lpstr>
      <vt:lpstr>Collaborative Coding</vt:lpstr>
      <vt:lpstr>Collaborative Coding</vt:lpstr>
      <vt:lpstr>Summary</vt:lpstr>
      <vt:lpstr>Questions?</vt:lpstr>
    </vt:vector>
  </TitlesOfParts>
  <Company>TU Delft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</dc:creator>
  <cp:lastModifiedBy>Suyash Shrestha</cp:lastModifiedBy>
  <cp:revision>423</cp:revision>
  <dcterms:created xsi:type="dcterms:W3CDTF">2015-07-09T11:57:30Z</dcterms:created>
  <dcterms:modified xsi:type="dcterms:W3CDTF">2020-05-11T07:24:17Z</dcterms:modified>
</cp:coreProperties>
</file>